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Lato" panose="020F0502020204030203" pitchFamily="34" charset="0"/>
      <p:regular r:id="rId14"/>
      <p:bold r:id="rId15"/>
      <p:italic r:id="rId16"/>
      <p:boldItalic r:id="rId17"/>
    </p:embeddedFont>
    <p:embeddedFont>
      <p:font typeface="Montserrat" pitchFamily="2" charset="77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5"/>
  </p:normalViewPr>
  <p:slideViewPr>
    <p:cSldViewPr snapToGrid="0">
      <p:cViewPr varScale="1">
        <p:scale>
          <a:sx n="120" d="100"/>
          <a:sy n="120" d="100"/>
        </p:scale>
        <p:origin x="200" y="5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87b201660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87b201660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87b201660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87b2016603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87b201660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87b2016603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4add59d8cb_0_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4add59d8cb_0_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4add59d8cb_0_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4add59d8cb_0_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87b2016603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87b2016603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4add59d8cb_0_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4add59d8cb_0_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 credit: Toshen KE0FHS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4add59d8cb_0_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4add59d8cb_0_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https://www.ccarc.net/wordpress/hot-spots/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87b201660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87b2016603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87b201660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87b201660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loradodigital.net/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mateurradionotes.com/index.htm" TargetMode="External"/><Relationship Id="rId5" Type="http://schemas.openxmlformats.org/officeDocument/2006/relationships/hyperlink" Target="https://www.raspberrypi.com/products/" TargetMode="External"/><Relationship Id="rId4" Type="http://schemas.openxmlformats.org/officeDocument/2006/relationships/hyperlink" Target="http://www.pistar.u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Hotspots</a:t>
            </a:r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4891475" y="3924925"/>
            <a:ext cx="3663300" cy="9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 Ehr | K0EHR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285 Tech Connect Radio Club, October 7, 2023</a:t>
            </a:r>
            <a:endParaRPr/>
          </a:p>
        </p:txBody>
      </p:sp>
      <p:pic>
        <p:nvPicPr>
          <p:cNvPr id="136" name="Google Shape;136;p1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53124"/>
            <a:ext cx="2944050" cy="219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resources</a:t>
            </a:r>
            <a:endParaRPr/>
          </a:p>
        </p:txBody>
      </p:sp>
      <p:sp>
        <p:nvSpPr>
          <p:cNvPr id="199" name="Google Shape;199;p22"/>
          <p:cNvSpPr txBox="1">
            <a:spLocks noGrp="1"/>
          </p:cNvSpPr>
          <p:nvPr>
            <p:ph type="body" idx="1"/>
          </p:nvPr>
        </p:nvSpPr>
        <p:spPr>
          <a:xfrm>
            <a:off x="0" y="2096950"/>
            <a:ext cx="6288900" cy="31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Colorado Digital Multiprotocol: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https://coloradodigital.net/</a:t>
            </a:r>
            <a:endParaRPr sz="16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DMR talkgroup 31088, D-Star Reflector XLX303, YSF 30300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SkyHub Weekly Digital Learning Net: Wednesdays @ 7pm on SkyHub Link + HD Happy Hour after the net (on talkgroup)</a:t>
            </a:r>
            <a:endParaRPr sz="14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Pi-Star website (downloads/forums/etc):  </a:t>
            </a:r>
            <a:r>
              <a:rPr lang="en" sz="1600" u="sng">
                <a:solidFill>
                  <a:schemeClr val="hlink"/>
                </a:solidFill>
                <a:hlinkClick r:id="rId4"/>
              </a:rPr>
              <a:t>http://www.pistar.uk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Raspberry Pi website </a:t>
            </a:r>
            <a:r>
              <a:rPr lang="en" sz="1600" u="sng">
                <a:solidFill>
                  <a:schemeClr val="hlink"/>
                </a:solidFill>
                <a:hlinkClick r:id="rId5"/>
              </a:rPr>
              <a:t>https://www.raspberrypi.com/products/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Retailers: Adafruit, Sparkfun, Micro Center, PiShop.us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Amateur Radio Notes (incredible site by Toshen KE0FHS with tons of info): </a:t>
            </a:r>
            <a:r>
              <a:rPr lang="en" sz="1600" u="sng">
                <a:solidFill>
                  <a:schemeClr val="hlink"/>
                </a:solidFill>
                <a:hlinkClick r:id="rId6"/>
              </a:rPr>
              <a:t>https://amateurradionotes.com/index.htm</a:t>
            </a:r>
            <a:endParaRPr sz="16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/>
          </a:p>
        </p:txBody>
      </p:sp>
      <p:pic>
        <p:nvPicPr>
          <p:cNvPr id="200" name="Google Shape;200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88100" y="-8325"/>
            <a:ext cx="3255900" cy="216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206" name="Google Shape;206;p23"/>
          <p:cNvSpPr txBox="1">
            <a:spLocks noGrp="1"/>
          </p:cNvSpPr>
          <p:nvPr>
            <p:ph type="subTitle" idx="1"/>
          </p:nvPr>
        </p:nvSpPr>
        <p:spPr>
          <a:xfrm>
            <a:off x="5083950" y="4153525"/>
            <a:ext cx="34707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Mark Ehr | K0EHR</a:t>
            </a:r>
            <a:endParaRPr sz="15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k0ehr@arrl.net</a:t>
            </a:r>
            <a:endParaRPr sz="1500"/>
          </a:p>
        </p:txBody>
      </p:sp>
      <p:pic>
        <p:nvPicPr>
          <p:cNvPr id="207" name="Google Shape;207;p2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949" y="2574624"/>
            <a:ext cx="1578900" cy="15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quick intro to digital radio and hotspots</a:t>
            </a:r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9606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Digital-capable radios connect either via a hotspot or a digital repeater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Internet carries the digital signal to destination reflector or another digital radio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Digital radios can also communicate directly via simplex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Hotspots eliminate the requirement for a repeater and do not tie up repeater frequencies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PC USB dongles may also be used with hotspots</a:t>
            </a:r>
            <a:endParaRPr sz="1600"/>
          </a:p>
        </p:txBody>
      </p:sp>
      <p:pic>
        <p:nvPicPr>
          <p:cNvPr id="143" name="Google Shape;143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545" y="1567550"/>
            <a:ext cx="3021856" cy="29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hotspot and why should I care?</a:t>
            </a:r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body" idx="1"/>
          </p:nvPr>
        </p:nvSpPr>
        <p:spPr>
          <a:xfrm>
            <a:off x="0" y="1357875"/>
            <a:ext cx="61401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Hotspots allow digital radios to communicate without a repeater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Most hotspots support multiple digital protocols–though typically not more than one at a time</a:t>
            </a:r>
            <a:endParaRPr sz="16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E.g. Yaesu System Fusion (YSF), DMR, D-Star, etc</a:t>
            </a:r>
            <a:endParaRPr sz="14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Hotspots can also be used to bridge between protocols, eg YSF to DMR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Only the hotspot and an Internet connection are required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Hotspots can also bridge repeaters to other digital networks and modes (SkyHub Link is a great example)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Hotspots can be purchased off the shelf or built DIY-style using Raspberry Pi microcontrollers</a:t>
            </a:r>
            <a:endParaRPr sz="16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Examples: OpenSpot, ZumSpot, Pi-Star</a:t>
            </a:r>
            <a:endParaRPr sz="1400"/>
          </a:p>
        </p:txBody>
      </p:sp>
      <p:pic>
        <p:nvPicPr>
          <p:cNvPr id="150" name="Google Shape;150;p1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2775" y="2829500"/>
            <a:ext cx="3081526" cy="231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quick overview of digital amateur radio protocols used by hotspots</a:t>
            </a:r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body" idx="1"/>
          </p:nvPr>
        </p:nvSpPr>
        <p:spPr>
          <a:xfrm>
            <a:off x="687900" y="1643750"/>
            <a:ext cx="5495700" cy="31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➢"/>
            </a:pPr>
            <a:r>
              <a:rPr lang="en" sz="1700"/>
              <a:t>Yaesu System Fusion aka YSF aka Wires-X aka C4FM</a:t>
            </a:r>
            <a:endParaRPr sz="17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The easiest “point and shoot” digital protocol</a:t>
            </a:r>
            <a:endParaRPr sz="15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➢"/>
            </a:pPr>
            <a:r>
              <a:rPr lang="en" sz="1700"/>
              <a:t>ICOM D-Star</a:t>
            </a:r>
            <a:endParaRPr sz="17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Difficult</a:t>
            </a:r>
            <a:endParaRPr sz="15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➢"/>
            </a:pPr>
            <a:r>
              <a:rPr lang="en" sz="1700"/>
              <a:t>Digital Mobile Radio (DMR)</a:t>
            </a:r>
            <a:endParaRPr sz="17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Created by Motorola; modified for ham use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Most difficult</a:t>
            </a:r>
            <a:endParaRPr sz="15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➢"/>
            </a:pPr>
            <a:r>
              <a:rPr lang="en" sz="1700"/>
              <a:t>And many others (~20 total)</a:t>
            </a:r>
            <a:endParaRPr sz="17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P.25, NXDN, AllStar, M17, Tetra, etc etc etc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Very difficult and not very common</a:t>
            </a:r>
            <a:endParaRPr sz="1500"/>
          </a:p>
        </p:txBody>
      </p:sp>
      <p:pic>
        <p:nvPicPr>
          <p:cNvPr id="157" name="Google Shape;15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7225" y="2451471"/>
            <a:ext cx="3676776" cy="269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Recommended digital radios</a:t>
            </a:r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body" idx="1"/>
          </p:nvPr>
        </p:nvSpPr>
        <p:spPr>
          <a:xfrm>
            <a:off x="140500" y="1498825"/>
            <a:ext cx="6148500" cy="3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➢"/>
            </a:pPr>
            <a:r>
              <a:rPr lang="en" sz="1700"/>
              <a:t>DMR</a:t>
            </a:r>
            <a:endParaRPr sz="17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Anytone AT-D878UVII Plus, AT-D578UV Plus (Bridgecom is a recommended retailer for DMR newbies)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Radioddity GD-77 with OpenGD77 firmware, GD-88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Kenwood, Motorola commercial DMR radios (most require reprogramming)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Others: Hytera, Retevis, TYT (I have no experience with them)</a:t>
            </a:r>
            <a:endParaRPr sz="15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500">
                <a:highlight>
                  <a:srgbClr val="FF0000"/>
                </a:highlight>
              </a:rPr>
              <a:t>Baofeng/BTECH **NOT RECOMMENDED**</a:t>
            </a:r>
            <a:endParaRPr sz="1500">
              <a:highlight>
                <a:srgbClr val="FF0000"/>
              </a:highlight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➢"/>
            </a:pPr>
            <a:r>
              <a:rPr lang="en" sz="1700"/>
              <a:t>D-STAR</a:t>
            </a:r>
            <a:endParaRPr sz="17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ICOM ID-50A, ID-52A, IC-705, IC-5100A, IC-7100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Kenwood TH-D74A/D75A</a:t>
            </a:r>
            <a:endParaRPr sz="15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➢"/>
            </a:pPr>
            <a:r>
              <a:rPr lang="en" sz="1700"/>
              <a:t>Yaesu System Fusion (YSF) aka Wires-X1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FT-70DR, FT1DR-FT5DR, FTM100DR-500DR</a:t>
            </a:r>
            <a:endParaRPr sz="1500">
              <a:highlight>
                <a:srgbClr val="FF0000"/>
              </a:highlight>
            </a:endParaRPr>
          </a:p>
        </p:txBody>
      </p:sp>
      <p:pic>
        <p:nvPicPr>
          <p:cNvPr id="164" name="Google Shape;164;p1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077" y="733150"/>
            <a:ext cx="1161150" cy="1921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5325" y="2898250"/>
            <a:ext cx="1502651" cy="173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Choosing a hotspot</a:t>
            </a:r>
            <a:endParaRPr/>
          </a:p>
        </p:txBody>
      </p:sp>
      <p:sp>
        <p:nvSpPr>
          <p:cNvPr id="171" name="Google Shape;171;p18"/>
          <p:cNvSpPr txBox="1">
            <a:spLocks noGrp="1"/>
          </p:cNvSpPr>
          <p:nvPr>
            <p:ph type="body" idx="1"/>
          </p:nvPr>
        </p:nvSpPr>
        <p:spPr>
          <a:xfrm>
            <a:off x="0" y="1326350"/>
            <a:ext cx="47316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➢"/>
            </a:pPr>
            <a:r>
              <a:rPr lang="en" sz="1500"/>
              <a:t>Easiest: off-the-shelf (also the most expensive)</a:t>
            </a:r>
            <a:endParaRPr sz="15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OpenSpot ($229-$300) (supports on-board cross-mode)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ZumSpot ($100-$250) *some versions also require a RPi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Jumbospot, NanoSpot, Skybridge, etc etc </a:t>
            </a:r>
            <a:endParaRPr sz="13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➢"/>
            </a:pPr>
            <a:r>
              <a:rPr lang="en" sz="1500"/>
              <a:t>Cheapest: Pi-Star DIY</a:t>
            </a:r>
            <a:endParaRPr sz="15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Uses a Raspberry Pi plus an MMDVM “hat”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Some are pre-assembled; others require assembly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Can be built for as little as $50</a:t>
            </a:r>
            <a:endParaRPr sz="1300"/>
          </a:p>
          <a:p>
            <a:pPr marL="1371600" lvl="2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en" sz="1300"/>
              <a:t>Raspberry Pi Zero-W $16 (or later models)</a:t>
            </a:r>
            <a:endParaRPr sz="1300"/>
          </a:p>
          <a:p>
            <a:pPr marL="1371600" lvl="2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en" sz="1300"/>
              <a:t>MMDVM “hat” + case $20-$50+</a:t>
            </a:r>
            <a:endParaRPr sz="1300"/>
          </a:p>
          <a:p>
            <a:pPr marL="1371600" lvl="2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en" sz="1300"/>
              <a:t>MicroSD card $10</a:t>
            </a:r>
            <a:endParaRPr sz="1300"/>
          </a:p>
          <a:p>
            <a:pPr marL="1371600" lvl="2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en" sz="1300"/>
              <a:t>Pi-Star open-source software $0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Requires computer skills (Linux/burning ISOs) and basic soldering</a:t>
            </a:r>
            <a:endParaRPr sz="1300"/>
          </a:p>
        </p:txBody>
      </p:sp>
      <p:pic>
        <p:nvPicPr>
          <p:cNvPr id="172" name="Google Shape;172;p1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602" y="1680475"/>
            <a:ext cx="4412274" cy="331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Simplex/Duplex hotspots and frequencies</a:t>
            </a:r>
            <a:endParaRPr/>
          </a:p>
        </p:txBody>
      </p:sp>
      <p:sp>
        <p:nvSpPr>
          <p:cNvPr id="178" name="Google Shape;178;p19"/>
          <p:cNvSpPr txBox="1">
            <a:spLocks noGrp="1"/>
          </p:cNvSpPr>
          <p:nvPr>
            <p:ph type="body" idx="1"/>
          </p:nvPr>
        </p:nvSpPr>
        <p:spPr>
          <a:xfrm>
            <a:off x="1297500" y="1186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Simplex hotspots transmit/receive on a single frequency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Duplex hotspots allow you to monitor two different channels / time slots simultaneously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Hotspot frequencies are governed by local band plans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CCARC guidelines: https://www.ccarc.net/wordpress/hot-spots/</a:t>
            </a:r>
            <a:endParaRPr sz="16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/>
          </a:p>
        </p:txBody>
      </p:sp>
      <p:pic>
        <p:nvPicPr>
          <p:cNvPr id="179" name="Google Shape;179;p1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325" y="2646250"/>
            <a:ext cx="2767351" cy="2382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Raspberry Pi (RPi)?</a:t>
            </a:r>
            <a:endParaRPr/>
          </a:p>
        </p:txBody>
      </p:sp>
      <p:sp>
        <p:nvSpPr>
          <p:cNvPr id="185" name="Google Shape;185;p20"/>
          <p:cNvSpPr txBox="1">
            <a:spLocks noGrp="1"/>
          </p:cNvSpPr>
          <p:nvPr>
            <p:ph type="body" idx="1"/>
          </p:nvPr>
        </p:nvSpPr>
        <p:spPr>
          <a:xfrm>
            <a:off x="0" y="1279525"/>
            <a:ext cx="5762100" cy="3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893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80"/>
              <a:buChar char="➢"/>
            </a:pPr>
            <a:r>
              <a:rPr lang="en" sz="1580"/>
              <a:t>Raspberry Pi is a Single Board Computer (SBC) that includes a processor, on-board RAM, USB ports and video output at low cost ($15+)</a:t>
            </a:r>
            <a:endParaRPr sz="1580"/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80"/>
          </a:p>
          <a:p>
            <a:pPr marL="457200" lvl="0" indent="-32893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580"/>
              <a:buChar char="➢"/>
            </a:pPr>
            <a:r>
              <a:rPr lang="en" sz="1580"/>
              <a:t>RPi was the foundation for the ham radio hotspot revolution and remains a major component of most hotspots </a:t>
            </a:r>
            <a:endParaRPr sz="1580"/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1580"/>
          </a:p>
          <a:p>
            <a:pPr marL="457200" lvl="0" indent="-32893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580"/>
              <a:buChar char="➢"/>
            </a:pPr>
            <a:r>
              <a:rPr lang="en" sz="1580"/>
              <a:t>RPIs are Linux-based; Raspbian is the official O/S but they can run others as well</a:t>
            </a:r>
            <a:endParaRPr sz="1580"/>
          </a:p>
          <a:p>
            <a:pPr marL="914400" lvl="1" indent="-32893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80"/>
              <a:buChar char="○"/>
            </a:pPr>
            <a:r>
              <a:rPr lang="en" sz="1580"/>
              <a:t>Many flavors of Linux, plus Windows IoT and Android</a:t>
            </a:r>
            <a:endParaRPr sz="1580"/>
          </a:p>
        </p:txBody>
      </p:sp>
      <p:pic>
        <p:nvPicPr>
          <p:cNvPr id="186" name="Google Shape;186;p2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7700" y="2938225"/>
            <a:ext cx="3306301" cy="2205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Pi-Star Demo</a:t>
            </a:r>
            <a:endParaRPr/>
          </a:p>
        </p:txBody>
      </p:sp>
      <p:pic>
        <p:nvPicPr>
          <p:cNvPr id="192" name="Google Shape;192;p2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1625" y="1216200"/>
            <a:ext cx="4702169" cy="35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025" y="1620650"/>
            <a:ext cx="3776824" cy="2832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745</Words>
  <Application>Microsoft Macintosh PowerPoint</Application>
  <PresentationFormat>On-screen Show (16:9)</PresentationFormat>
  <Paragraphs>83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Montserrat</vt:lpstr>
      <vt:lpstr>Lato</vt:lpstr>
      <vt:lpstr>Focus</vt:lpstr>
      <vt:lpstr>Digital Hotspots</vt:lpstr>
      <vt:lpstr>A quick intro to digital radio and hotspots</vt:lpstr>
      <vt:lpstr>What is a hotspot and why should I care?</vt:lpstr>
      <vt:lpstr>A quick overview of digital amateur radio protocols used by hotspots</vt:lpstr>
      <vt:lpstr>Recommended digital radios</vt:lpstr>
      <vt:lpstr>Choosing a hotspot</vt:lpstr>
      <vt:lpstr>Simplex/Duplex hotspots and frequencies</vt:lpstr>
      <vt:lpstr>What is a Raspberry Pi (RPi)?</vt:lpstr>
      <vt:lpstr>Pi-Star Demo</vt:lpstr>
      <vt:lpstr>Additional resources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Hotspots</dc:title>
  <cp:lastModifiedBy>Mark Ehr</cp:lastModifiedBy>
  <cp:revision>1</cp:revision>
  <dcterms:modified xsi:type="dcterms:W3CDTF">2024-01-25T14:37:39Z</dcterms:modified>
</cp:coreProperties>
</file>